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62" d="100"/>
          <a:sy n="62" d="100"/>
        </p:scale>
        <p:origin x="-84" y="-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56483-14FD-438D-BC9B-707F551BDB34}" type="datetimeFigureOut">
              <a:rPr lang="ru-RU"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E471A-E0C2-45FC-8363-D019105E87FD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15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5772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91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82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519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970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993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602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129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8048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475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3265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5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3E471A-E0C2-45FC-8363-D019105E87FD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630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838" y="1764030"/>
            <a:ext cx="8512131" cy="1924745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375623"/>
                </a:solidFill>
                <a:latin typeface="Segoe UI Light"/>
              </a:rPr>
              <a:t>Международное экологическое право как перспектива лучшего будущего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73240" y="3933824"/>
            <a:ext cx="5130786" cy="278701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Автор </a:t>
            </a:r>
            <a:r>
              <a:rPr lang="ru-RU" dirty="0" err="1" smtClean="0">
                <a:solidFill>
                  <a:srgbClr val="375623"/>
                </a:solidFill>
                <a:latin typeface="Segoe UI Light"/>
              </a:rPr>
              <a:t>Григошина</a:t>
            </a:r>
            <a:r>
              <a:rPr lang="ru-RU" dirty="0" smtClean="0">
                <a:solidFill>
                  <a:srgbClr val="375623"/>
                </a:solidFill>
                <a:latin typeface="Segoe UI Light"/>
              </a:rPr>
              <a:t> А.К., </a:t>
            </a:r>
          </a:p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обучающаяся 8А класса </a:t>
            </a:r>
          </a:p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ГБОУ СОШ № 338</a:t>
            </a:r>
          </a:p>
          <a:p>
            <a:pPr algn="r"/>
            <a:endParaRPr lang="ru-RU" dirty="0" smtClean="0">
              <a:solidFill>
                <a:srgbClr val="375623"/>
              </a:solidFill>
              <a:latin typeface="Segoe UI Light"/>
            </a:endParaRPr>
          </a:p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Научный руководитель </a:t>
            </a:r>
          </a:p>
          <a:p>
            <a:pPr algn="r"/>
            <a:r>
              <a:rPr lang="ru-RU" dirty="0" err="1" smtClean="0">
                <a:solidFill>
                  <a:srgbClr val="375623"/>
                </a:solidFill>
                <a:latin typeface="Segoe UI Light"/>
              </a:rPr>
              <a:t>Чудецкий</a:t>
            </a:r>
            <a:r>
              <a:rPr lang="ru-RU" dirty="0" smtClean="0">
                <a:solidFill>
                  <a:srgbClr val="375623"/>
                </a:solidFill>
                <a:latin typeface="Segoe UI Light"/>
              </a:rPr>
              <a:t> А.Н, </a:t>
            </a:r>
          </a:p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Учитель истории и обществознания</a:t>
            </a:r>
          </a:p>
          <a:p>
            <a:pPr algn="r"/>
            <a:r>
              <a:rPr lang="ru-RU" dirty="0" smtClean="0">
                <a:solidFill>
                  <a:srgbClr val="375623"/>
                </a:solidFill>
                <a:latin typeface="Segoe UI Light"/>
              </a:rPr>
              <a:t>ГБОУ СОШ № 338</a:t>
            </a:r>
            <a:endParaRPr lang="ru-RU" dirty="0">
              <a:solidFill>
                <a:srgbClr val="375623"/>
              </a:solidFill>
              <a:latin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ol00Usn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9384" y="371475"/>
            <a:ext cx="6062762" cy="6075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444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2526" y="1628775"/>
            <a:ext cx="8580618" cy="3539430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Segoe UI Light"/>
              </a:rPr>
              <a:t>" Сегодня разговор об экологических проблемах надо вести в наступательном и практическом ключе и выводить природоохранную работу на уровень системной, ежедневной обязанности государственной власти всех уровней"</a:t>
            </a:r>
          </a:p>
          <a:p>
            <a:pPr algn="r"/>
            <a:r>
              <a:rPr lang="ru-RU" sz="2800" dirty="0" smtClean="0">
                <a:latin typeface="Segoe UI Light"/>
              </a:rPr>
              <a:t>Президент РФ В</a:t>
            </a:r>
            <a:r>
              <a:rPr lang="ru-RU" sz="2800" dirty="0" smtClean="0">
                <a:latin typeface="Segoe UI Light"/>
              </a:rPr>
              <a:t>.</a:t>
            </a:r>
            <a:r>
              <a:rPr lang="ru-RU" sz="2800" dirty="0" smtClean="0">
                <a:latin typeface="Segoe UI Light"/>
              </a:rPr>
              <a:t>В. </a:t>
            </a:r>
            <a:r>
              <a:rPr lang="ru-RU" sz="2800" dirty="0">
                <a:latin typeface="Segoe UI Light"/>
              </a:rPr>
              <a:t>Путин</a:t>
            </a:r>
          </a:p>
        </p:txBody>
      </p:sp>
    </p:spTree>
    <p:extLst>
      <p:ext uri="{BB962C8B-B14F-4D97-AF65-F5344CB8AC3E}">
        <p14:creationId xmlns:p14="http://schemas.microsoft.com/office/powerpoint/2010/main" val="1377152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739" y="209551"/>
            <a:ext cx="10048996" cy="61341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375623"/>
                </a:solidFill>
                <a:latin typeface="Segoe UI Light"/>
              </a:rPr>
              <a:t>Глава 3.</a:t>
            </a:r>
            <a:r>
              <a:rPr lang="ru-RU" dirty="0">
                <a:latin typeface="Segoe UI Light"/>
              </a:rPr>
              <a:t> Перспективы экологического будущего России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64623"/>
              </p:ext>
            </p:extLst>
          </p:nvPr>
        </p:nvGraphicFramePr>
        <p:xfrm>
          <a:off x="1520897" y="1192530"/>
          <a:ext cx="9372867" cy="54864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124289">
                  <a:extLst>
                    <a:ext uri="{9D8B030D-6E8A-4147-A177-3AD203B41FA5}">
                      <a16:colId xmlns="" xmlns:a16="http://schemas.microsoft.com/office/drawing/2014/main" val="2861123104"/>
                    </a:ext>
                  </a:extLst>
                </a:gridCol>
                <a:gridCol w="3124289">
                  <a:extLst>
                    <a:ext uri="{9D8B030D-6E8A-4147-A177-3AD203B41FA5}">
                      <a16:colId xmlns="" xmlns:a16="http://schemas.microsoft.com/office/drawing/2014/main" val="2088164674"/>
                    </a:ext>
                  </a:extLst>
                </a:gridCol>
                <a:gridCol w="3124289">
                  <a:extLst>
                    <a:ext uri="{9D8B030D-6E8A-4147-A177-3AD203B41FA5}">
                      <a16:colId xmlns="" xmlns:a16="http://schemas.microsoft.com/office/drawing/2014/main" val="1755831377"/>
                    </a:ext>
                  </a:extLst>
                </a:gridCol>
              </a:tblGrid>
              <a:tr h="596956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375623"/>
                          </a:solidFill>
                          <a:latin typeface="Segoe UI Light"/>
                        </a:rPr>
                        <a:t>Проект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375623"/>
                          </a:solidFill>
                          <a:latin typeface="Segoe UI Light"/>
                        </a:rPr>
                        <a:t>Суть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375623"/>
                          </a:solidFill>
                          <a:latin typeface="Segoe UI Light"/>
                        </a:rPr>
                        <a:t>Нормативно-правовые акты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33584176"/>
                  </a:ext>
                </a:extLst>
              </a:tr>
              <a:tr h="2132048">
                <a:tc>
                  <a:txBody>
                    <a:bodyPr/>
                    <a:lstStyle/>
                    <a:p>
                      <a:r>
                        <a:rPr lang="ru-RU" dirty="0">
                          <a:latin typeface="Segoe UI Light"/>
                        </a:rPr>
                        <a:t>Пилотный проект "Нулевое захоронение отходов"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Открытие специальных комплексов и центров обращения с отходами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Реализация проекта предотвращает возникновение выбросов вредных веществ в атмосферу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Заключены договоры по итогам проведения общественных слушаний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Заключены договоры о предоставлении мощности (ДПМ)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67149390"/>
                  </a:ext>
                </a:extLst>
              </a:tr>
              <a:tr h="2387825">
                <a:tc>
                  <a:txBody>
                    <a:bodyPr/>
                    <a:lstStyle/>
                    <a:p>
                      <a:r>
                        <a:rPr lang="ru-RU" dirty="0">
                          <a:latin typeface="Segoe UI Light"/>
                        </a:rPr>
                        <a:t>"Чистая страна"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Предотвращение и снижение негативного воздействия на природу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Обеспечение экологически безопасного обращения с отходами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Восстановление нарушенных систем</a:t>
                      </a:r>
                      <a:r>
                        <a:rPr lang="ru-RU" dirty="0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Утвержден паспорт проекта 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dirty="0">
                          <a:latin typeface="Segoe UI Light"/>
                        </a:rPr>
                        <a:t>Утвержден сводный план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843936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965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615" y="260985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latin typeface="Segoe UI Light"/>
              </a:rPr>
              <a:t>Данное школьное исследование позволило рассмотреть устройство международного права, а также перспективы дальнейшей деятельности по охране природы. </a:t>
            </a:r>
            <a:r>
              <a:rPr lang="ru-RU" dirty="0">
                <a:latin typeface="Calibri"/>
              </a:rPr>
              <a:t/>
            </a:r>
            <a:br>
              <a:rPr lang="ru-RU" dirty="0">
                <a:latin typeface="Calibri"/>
              </a:rPr>
            </a:br>
            <a:r>
              <a:rPr lang="ru-RU" sz="3200" dirty="0">
                <a:solidFill>
                  <a:srgbClr val="000000"/>
                </a:solidFill>
                <a:latin typeface="Segoe UI Light"/>
              </a:rPr>
              <a:t>Оно может быть использовано при проведении уроков обществознания, биологии и химии. Созданные графики могут быть наглядным примером для изучения экологического права.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1939" y="6267450"/>
            <a:ext cx="2743200" cy="36933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i="1" dirty="0">
                <a:solidFill>
                  <a:srgbClr val="375623"/>
                </a:solidFill>
                <a:latin typeface="Segoe UI Ligh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506032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52857" y="847725"/>
            <a:ext cx="9717599" cy="381642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375623"/>
                </a:solidFill>
                <a:latin typeface="Segoe UI Light"/>
              </a:rPr>
              <a:t>Объект:</a:t>
            </a:r>
            <a:r>
              <a:rPr lang="ru-RU" sz="3200" dirty="0" smtClean="0">
                <a:solidFill>
                  <a:srgbClr val="000000"/>
                </a:solidFill>
                <a:latin typeface="Segoe UI Light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Segoe UI Light"/>
              </a:rPr>
              <a:t>экология в сфере международного права</a:t>
            </a:r>
          </a:p>
          <a:p>
            <a:pPr algn="ctr"/>
            <a:r>
              <a:rPr lang="ru-RU" dirty="0">
                <a:latin typeface="Calibri"/>
              </a:rPr>
              <a:t/>
            </a:r>
            <a:br>
              <a:rPr lang="ru-RU" dirty="0">
                <a:latin typeface="Calibri"/>
              </a:rPr>
            </a:br>
            <a:r>
              <a:rPr lang="ru-RU" sz="3200" dirty="0" smtClean="0">
                <a:solidFill>
                  <a:srgbClr val="375623"/>
                </a:solidFill>
                <a:latin typeface="Segoe UI Light"/>
              </a:rPr>
              <a:t>Цель: </a:t>
            </a:r>
            <a:r>
              <a:rPr lang="ru-RU" sz="3200" dirty="0" smtClean="0">
                <a:solidFill>
                  <a:srgbClr val="000000"/>
                </a:solidFill>
                <a:latin typeface="Segoe UI Light"/>
              </a:rPr>
              <a:t>оценить </a:t>
            </a:r>
            <a:r>
              <a:rPr lang="ru-RU" sz="3200" dirty="0">
                <a:solidFill>
                  <a:srgbClr val="000000"/>
                </a:solidFill>
                <a:latin typeface="Segoe UI Light"/>
              </a:rPr>
              <a:t>роль международного экологического и гражданского права в решении глобальной экологической проблемы</a:t>
            </a:r>
          </a:p>
          <a:p>
            <a:pPr algn="ctr"/>
            <a:endParaRPr lang="ru-RU" sz="3200" dirty="0">
              <a:latin typeface="Segoe UI Light"/>
            </a:endParaRPr>
          </a:p>
          <a:p>
            <a:pPr algn="ctr"/>
            <a:r>
              <a:rPr lang="ru-RU" sz="3200" dirty="0">
                <a:solidFill>
                  <a:srgbClr val="375623"/>
                </a:solidFill>
                <a:latin typeface="Segoe UI Light"/>
              </a:rPr>
              <a:t>Актуальность </a:t>
            </a:r>
            <a:r>
              <a:rPr lang="ru-RU" sz="3200" dirty="0" smtClean="0">
                <a:solidFill>
                  <a:srgbClr val="375623"/>
                </a:solidFill>
                <a:latin typeface="Segoe UI Light"/>
              </a:rPr>
              <a:t>работы</a:t>
            </a:r>
            <a:r>
              <a:rPr lang="ru-RU" sz="3200" dirty="0" smtClean="0">
                <a:latin typeface="Segoe UI Light"/>
              </a:rPr>
              <a:t>: 2017 </a:t>
            </a:r>
            <a:r>
              <a:rPr lang="ru-RU" sz="3200" dirty="0">
                <a:latin typeface="Segoe UI Light"/>
              </a:rPr>
              <a:t>год в Российской Федерации объявлен годом экологии</a:t>
            </a:r>
          </a:p>
        </p:txBody>
      </p:sp>
    </p:spTree>
    <p:extLst>
      <p:ext uri="{BB962C8B-B14F-4D97-AF65-F5344CB8AC3E}">
        <p14:creationId xmlns:p14="http://schemas.microsoft.com/office/powerpoint/2010/main" val="327989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Segoe UI Light"/>
              </a:rPr>
              <a:t>Актуальность </a:t>
            </a:r>
            <a:r>
              <a:rPr lang="ru-RU" dirty="0">
                <a:latin typeface="Segoe UI Light"/>
              </a:rPr>
              <a:t>экологической проблемы современности</a:t>
            </a:r>
          </a:p>
        </p:txBody>
      </p:sp>
      <p:pic>
        <p:nvPicPr>
          <p:cNvPr id="5" name="Объект 4" descr="71c4d1d3f55149935c66860ca9cb84de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95793" y="2124075"/>
            <a:ext cx="5485335" cy="36541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708917" y="2525797"/>
            <a:ext cx="5259986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algn="ctr"/>
            <a:r>
              <a:rPr lang="ru-RU" sz="3200" dirty="0">
                <a:latin typeface="Segoe UI Light"/>
              </a:rPr>
              <a:t>За период </a:t>
            </a:r>
            <a:r>
              <a:rPr lang="ru-RU" sz="3200" dirty="0">
                <a:solidFill>
                  <a:srgbClr val="375623"/>
                </a:solidFill>
                <a:latin typeface="Segoe UI Light"/>
              </a:rPr>
              <a:t>2012-2013</a:t>
            </a:r>
            <a:r>
              <a:rPr lang="ru-RU" sz="3200" dirty="0">
                <a:latin typeface="Segoe UI Light"/>
              </a:rPr>
              <a:t> года в России было построено около </a:t>
            </a:r>
            <a:r>
              <a:rPr lang="ru-RU" sz="3200" dirty="0">
                <a:solidFill>
                  <a:srgbClr val="375623"/>
                </a:solidFill>
                <a:latin typeface="Segoe UI Light"/>
              </a:rPr>
              <a:t>450</a:t>
            </a:r>
            <a:r>
              <a:rPr lang="ru-RU" sz="3200" dirty="0">
                <a:latin typeface="Segoe UI Light"/>
              </a:rPr>
              <a:t> цехов и заводов </a:t>
            </a:r>
            <a:endParaRPr lang="ru-RU" sz="3200" dirty="0" smtClean="0">
              <a:latin typeface="Segoe UI Light"/>
            </a:endParaRPr>
          </a:p>
          <a:p>
            <a:pPr algn="ctr"/>
            <a:r>
              <a:rPr lang="ru-RU" sz="3200" dirty="0" smtClean="0">
                <a:solidFill>
                  <a:srgbClr val="000000"/>
                </a:solidFill>
                <a:latin typeface="Segoe UI Light"/>
              </a:rPr>
              <a:t>В </a:t>
            </a:r>
            <a:r>
              <a:rPr lang="ru-RU" sz="3200" dirty="0">
                <a:solidFill>
                  <a:srgbClr val="375623"/>
                </a:solidFill>
                <a:latin typeface="Segoe UI Light"/>
              </a:rPr>
              <a:t>2015</a:t>
            </a:r>
            <a:r>
              <a:rPr lang="ru-RU" sz="3200" dirty="0">
                <a:solidFill>
                  <a:srgbClr val="000000"/>
                </a:solidFill>
                <a:latin typeface="Segoe UI Light"/>
              </a:rPr>
              <a:t> добавилось еще </a:t>
            </a:r>
            <a:r>
              <a:rPr lang="ru-RU" sz="3200" dirty="0">
                <a:solidFill>
                  <a:srgbClr val="375623"/>
                </a:solidFill>
                <a:latin typeface="Segoe UI Light"/>
              </a:rPr>
              <a:t>287</a:t>
            </a:r>
            <a:r>
              <a:rPr lang="ru-RU" sz="3200" dirty="0">
                <a:solidFill>
                  <a:srgbClr val="00000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02941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LYNXMPECA80TB_L.jpg"/>
          <p:cNvPicPr>
            <a:picLocks noGrp="1" noChangeAspect="1"/>
          </p:cNvPicPr>
          <p:nvPr>
            <p:ph idx="4294967295"/>
          </p:nvPr>
        </p:nvPicPr>
        <p:blipFill>
          <a:blip r:embed="rId4"/>
          <a:stretch>
            <a:fillRect/>
          </a:stretch>
        </p:blipFill>
        <p:spPr>
          <a:xfrm>
            <a:off x="5838363" y="1562100"/>
            <a:ext cx="6026612" cy="39992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47773" y="2533769"/>
            <a:ext cx="5131302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algn="ctr"/>
            <a:r>
              <a:rPr lang="ru-RU" sz="3200" dirty="0">
                <a:solidFill>
                  <a:srgbClr val="000000"/>
                </a:solidFill>
                <a:latin typeface="Segoe UI Light"/>
              </a:rPr>
              <a:t>В </a:t>
            </a:r>
            <a:r>
              <a:rPr lang="ru-RU" sz="3200" dirty="0">
                <a:solidFill>
                  <a:srgbClr val="375623"/>
                </a:solidFill>
                <a:latin typeface="Segoe UI Light"/>
              </a:rPr>
              <a:t>2015</a:t>
            </a:r>
            <a:r>
              <a:rPr lang="ru-RU" sz="3200" dirty="0">
                <a:solidFill>
                  <a:srgbClr val="000000"/>
                </a:solidFill>
                <a:latin typeface="Segoe UI Light"/>
              </a:rPr>
              <a:t> году было выкачано рекордное количество нефти, составляющее 534 млн. </a:t>
            </a:r>
            <a:r>
              <a:rPr lang="ru-RU" sz="3200" dirty="0" smtClean="0">
                <a:solidFill>
                  <a:srgbClr val="000000"/>
                </a:solidFill>
                <a:latin typeface="Segoe UI Light"/>
              </a:rPr>
              <a:t>тонн</a:t>
            </a:r>
            <a:endParaRPr lang="ru-RU" sz="3200" dirty="0">
              <a:solidFill>
                <a:srgbClr val="000000"/>
              </a:solidFill>
              <a:latin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769522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375623"/>
                </a:solidFill>
                <a:latin typeface="Segoe UI Light"/>
              </a:rPr>
              <a:t>Ученые-исследователи экологии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0675" y="2398713"/>
            <a:ext cx="5350884" cy="4247176"/>
          </a:xfr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ru-RU" sz="3200" i="1" dirty="0">
              <a:solidFill>
                <a:srgbClr val="000000"/>
              </a:solidFill>
              <a:latin typeface="Segoe UI Light"/>
            </a:endParaRP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Доктор биологических наук</a:t>
            </a: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Наиболее близкая тема - водные ресурсы</a:t>
            </a: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Автор более </a:t>
            </a:r>
            <a:r>
              <a:rPr lang="ru-RU" sz="2000" u="sng" dirty="0">
                <a:solidFill>
                  <a:srgbClr val="375623"/>
                </a:solidFill>
                <a:latin typeface="Segoe UI Light"/>
              </a:rPr>
              <a:t>110</a:t>
            </a:r>
            <a:r>
              <a:rPr lang="ru-RU" sz="2000" dirty="0">
                <a:solidFill>
                  <a:srgbClr val="000000"/>
                </a:solidFill>
                <a:latin typeface="Segoe UI Light"/>
              </a:rPr>
              <a:t> научных работ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>
              <a:latin typeface="Calibri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10263" y="2401037"/>
            <a:ext cx="6226175" cy="4226776"/>
          </a:xfrm>
          <a:solidFill>
            <a:schemeClr val="accent6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ru-RU" sz="3200" i="1" dirty="0">
              <a:latin typeface="Segoe UI Light"/>
            </a:endParaRP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Заслуженный деятель науки</a:t>
            </a: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Сфера - ландшафтная экология таежных лесов </a:t>
            </a:r>
          </a:p>
          <a:p>
            <a:r>
              <a:rPr lang="ru-RU" sz="2000" dirty="0">
                <a:solidFill>
                  <a:srgbClr val="000000"/>
                </a:solidFill>
                <a:latin typeface="Segoe UI Light"/>
              </a:rPr>
              <a:t>Автор </a:t>
            </a:r>
            <a:r>
              <a:rPr lang="ru-RU" sz="2000" u="sng" dirty="0">
                <a:solidFill>
                  <a:srgbClr val="375623"/>
                </a:solidFill>
                <a:latin typeface="Segoe UI Light"/>
              </a:rPr>
              <a:t>250</a:t>
            </a:r>
            <a:r>
              <a:rPr lang="ru-RU" sz="2000" dirty="0">
                <a:solidFill>
                  <a:srgbClr val="000000"/>
                </a:solidFill>
                <a:latin typeface="Segoe UI Light"/>
              </a:rPr>
              <a:t> научных работ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32157" y="1566243"/>
            <a:ext cx="3486876" cy="830997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sz="2000" i="1" dirty="0">
                <a:latin typeface="Segoe UI Light"/>
              </a:rPr>
              <a:t> </a:t>
            </a:r>
            <a:r>
              <a:rPr lang="ru-RU" sz="2400" i="1" dirty="0">
                <a:latin typeface="Segoe UI Light"/>
              </a:rPr>
              <a:t>Калинкина Наталия Михайловна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38926" y="1566243"/>
            <a:ext cx="2762794" cy="110799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ru-RU" sz="2400" i="1" dirty="0" err="1">
                <a:latin typeface="Segoe UI Light"/>
              </a:rPr>
              <a:t>Громцев</a:t>
            </a:r>
            <a:r>
              <a:rPr lang="ru-RU" sz="2400" i="1" dirty="0">
                <a:latin typeface="Segoe UI Light"/>
              </a:rPr>
              <a:t> Андрей</a:t>
            </a:r>
            <a:r>
              <a:rPr lang="ru-RU" sz="2400" dirty="0">
                <a:latin typeface="Segoe UI Light"/>
              </a:rPr>
              <a:t> </a:t>
            </a:r>
            <a:endParaRPr lang="ru-RU" sz="2400" dirty="0">
              <a:solidFill>
                <a:srgbClr val="000000"/>
              </a:solidFill>
              <a:latin typeface="Segoe UI Light"/>
            </a:endParaRPr>
          </a:p>
          <a:p>
            <a:pPr algn="ctr"/>
            <a:r>
              <a:rPr lang="ru-RU" sz="2400" i="1" dirty="0">
                <a:latin typeface="Segoe UI Light"/>
              </a:rPr>
              <a:t> Николаевич</a:t>
            </a:r>
          </a:p>
          <a:p>
            <a:pPr algn="ctr"/>
            <a:endParaRPr lang="ru-RU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Рисунок 6" descr="Kalinkina_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675" y="4452406"/>
            <a:ext cx="2158366" cy="20257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andrej_gromcev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9313" y="4401169"/>
            <a:ext cx="3192407" cy="21282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7899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97839" y="3447210"/>
            <a:ext cx="5617629" cy="26776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Segoe UI Light"/>
              </a:rPr>
              <a:t>По результатам акции "Собери макулатуру - спаси дерево", которая проводилась в рамках проекта "</a:t>
            </a:r>
            <a:r>
              <a:rPr lang="ru-RU" sz="2400" dirty="0" err="1">
                <a:solidFill>
                  <a:srgbClr val="000000"/>
                </a:solidFill>
                <a:latin typeface="Segoe UI Light"/>
              </a:rPr>
              <a:t>ДеревьЯ</a:t>
            </a:r>
            <a:r>
              <a:rPr lang="ru-RU" sz="2400" dirty="0">
                <a:solidFill>
                  <a:srgbClr val="000000"/>
                </a:solidFill>
                <a:latin typeface="Segoe UI Light"/>
              </a:rPr>
              <a:t>", учащимся 338 школы удалось собрать </a:t>
            </a:r>
            <a:r>
              <a:rPr lang="ru-RU" sz="2400" dirty="0">
                <a:solidFill>
                  <a:srgbClr val="375623"/>
                </a:solidFill>
                <a:latin typeface="Segoe UI Light"/>
              </a:rPr>
              <a:t>3873</a:t>
            </a:r>
            <a:r>
              <a:rPr lang="ru-RU" sz="2400" dirty="0">
                <a:latin typeface="Segoe UI Light"/>
              </a:rPr>
              <a:t> кг макулатуры, при этом приняли участие в процессе  </a:t>
            </a:r>
            <a:r>
              <a:rPr lang="ru-RU" sz="2400" dirty="0">
                <a:solidFill>
                  <a:srgbClr val="375623"/>
                </a:solidFill>
                <a:latin typeface="Segoe UI Light"/>
              </a:rPr>
              <a:t>200</a:t>
            </a:r>
            <a:r>
              <a:rPr lang="ru-RU" sz="2400" dirty="0">
                <a:latin typeface="Segoe UI Light"/>
              </a:rPr>
              <a:t> человек.</a:t>
            </a:r>
            <a:endParaRPr lang="ru-RU" sz="2400" dirty="0">
              <a:solidFill>
                <a:srgbClr val="000000"/>
              </a:solidFill>
              <a:latin typeface="Segoe UI Light"/>
            </a:endParaRPr>
          </a:p>
        </p:txBody>
      </p:sp>
      <p:pic>
        <p:nvPicPr>
          <p:cNvPr id="3" name="Рисунок 2" descr="5264979.kmcsh5w419.W6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066" y="387350"/>
            <a:ext cx="3385231" cy="22620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0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915" y="3009900"/>
            <a:ext cx="5304217" cy="35513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teZ4QyaJ6Y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9634" y="387350"/>
            <a:ext cx="3009279" cy="2259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983ad6a0-9f77-4611-a84f-5025ec5dae44_540x35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036" y="387490"/>
            <a:ext cx="3488722" cy="2262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3675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581" y="314325"/>
            <a:ext cx="10316401" cy="84021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Segoe UI Light"/>
              </a:rPr>
              <a:t>Структура </a:t>
            </a:r>
            <a:r>
              <a:rPr lang="ru-RU" dirty="0">
                <a:latin typeface="Segoe UI Light"/>
              </a:rPr>
              <a:t>экологического права</a:t>
            </a:r>
          </a:p>
        </p:txBody>
      </p:sp>
      <p:pic>
        <p:nvPicPr>
          <p:cNvPr id="4" name="Объект 3" descr="7S5ls6bljNY.jpg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3430696" y="1266825"/>
            <a:ext cx="5311886" cy="5321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119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T4-ZWfAQk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12" y="813722"/>
            <a:ext cx="5566777" cy="5569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556442" y="1617113"/>
            <a:ext cx="5169442" cy="3970318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75623"/>
                </a:solidFill>
                <a:latin typeface="Segoe UI Light"/>
              </a:rPr>
              <a:t>Земельный кодекс (2001г.)</a:t>
            </a:r>
            <a:r>
              <a:rPr lang="ru-RU" dirty="0">
                <a:solidFill>
                  <a:srgbClr val="000000"/>
                </a:solidFill>
                <a:latin typeface="Segoe UI Light"/>
              </a:rPr>
              <a:t>  устанавливает нормы в сфере охраны земельных ресурсов России 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75623"/>
                </a:solidFill>
                <a:latin typeface="Segoe UI Light"/>
              </a:rPr>
              <a:t>Водный кодекс (1995г.)</a:t>
            </a:r>
            <a:r>
              <a:rPr lang="ru-RU" dirty="0">
                <a:solidFill>
                  <a:srgbClr val="000000"/>
                </a:solidFill>
                <a:latin typeface="Segoe UI Light"/>
              </a:rPr>
              <a:t> регулирует отношения в области рационального использования и охраны водных объектов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75623"/>
                </a:solidFill>
                <a:latin typeface="Segoe UI Light"/>
              </a:rPr>
              <a:t>Закон РФ "О животном мире" (1995г.)</a:t>
            </a:r>
            <a:r>
              <a:rPr lang="ru-RU" dirty="0">
                <a:solidFill>
                  <a:srgbClr val="000000"/>
                </a:solidFill>
                <a:latin typeface="Segoe UI Light"/>
              </a:rPr>
              <a:t> относит к правовым нарушениям такие деяния, как незаконный лов рыбы, истребление редких представителей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75623"/>
                </a:solidFill>
                <a:latin typeface="Segoe UI Light"/>
              </a:rPr>
              <a:t>Лесной кодекс (2006г.)</a:t>
            </a:r>
            <a:r>
              <a:rPr lang="ru-RU" dirty="0">
                <a:solidFill>
                  <a:srgbClr val="000000"/>
                </a:solidFill>
                <a:latin typeface="Segoe UI Light"/>
              </a:rPr>
              <a:t> берет на себя устойчивое управление лесами, сохраняет их биологическое разнообразие 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83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L7wrT7X6T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377" y="2305050"/>
            <a:ext cx="6676081" cy="4315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трелка: вверх 2"/>
          <p:cNvSpPr/>
          <p:nvPr/>
        </p:nvSpPr>
        <p:spPr>
          <a:xfrm>
            <a:off x="8207375" y="1678763"/>
            <a:ext cx="299235" cy="597712"/>
          </a:xfrm>
          <a:prstGeom prst="up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/>
          <p:cNvSpPr/>
          <p:nvPr/>
        </p:nvSpPr>
        <p:spPr>
          <a:xfrm>
            <a:off x="6311954" y="171450"/>
            <a:ext cx="4095891" cy="143435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75623"/>
                </a:solidFill>
                <a:latin typeface="Segoe UI Light"/>
              </a:rPr>
              <a:t>Защищает права граждан на благоприятную окружающую среду и экологическую безопасность, достоверную информацию</a:t>
            </a:r>
            <a:r>
              <a:rPr lang="ru-RU" dirty="0"/>
              <a:t> </a:t>
            </a:r>
          </a:p>
        </p:txBody>
      </p:sp>
      <p:sp>
        <p:nvSpPr>
          <p:cNvPr id="6" name="Стрелка: влево 5"/>
          <p:cNvSpPr/>
          <p:nvPr/>
        </p:nvSpPr>
        <p:spPr>
          <a:xfrm rot="900000">
            <a:off x="4183543" y="3248025"/>
            <a:ext cx="731825" cy="238754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/>
          <p:cNvSpPr/>
          <p:nvPr/>
        </p:nvSpPr>
        <p:spPr>
          <a:xfrm>
            <a:off x="933912" y="2455491"/>
            <a:ext cx="3074968" cy="112031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75623"/>
                </a:solidFill>
                <a:latin typeface="Segoe UI Light"/>
              </a:rPr>
              <a:t>Устанавливают основные стандарты использования ресурсов.</a:t>
            </a:r>
          </a:p>
        </p:txBody>
      </p:sp>
      <p:sp>
        <p:nvSpPr>
          <p:cNvPr id="8" name="Стрелка: влево 7"/>
          <p:cNvSpPr/>
          <p:nvPr/>
        </p:nvSpPr>
        <p:spPr>
          <a:xfrm>
            <a:off x="4161819" y="4057650"/>
            <a:ext cx="750024" cy="256425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/>
          <p:cNvSpPr/>
          <p:nvPr/>
        </p:nvSpPr>
        <p:spPr>
          <a:xfrm>
            <a:off x="661997" y="3714750"/>
            <a:ext cx="3366545" cy="136890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375623"/>
                </a:solidFill>
                <a:latin typeface="Segoe UI Light"/>
              </a:rPr>
              <a:t>Обеспечение функционирования и взаимодействия органов государственной власти , осуществление контроля над принятием серьезных решений в области экологии</a:t>
            </a:r>
          </a:p>
        </p:txBody>
      </p:sp>
    </p:spTree>
    <p:extLst>
      <p:ext uri="{BB962C8B-B14F-4D97-AF65-F5344CB8AC3E}">
        <p14:creationId xmlns:p14="http://schemas.microsoft.com/office/powerpoint/2010/main" val="145911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292</Words>
  <Application>Microsoft Office PowerPoint</Application>
  <PresentationFormat>Произвольный</PresentationFormat>
  <Paragraphs>71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Международное экологическое право как перспектива лучшего будущего</vt:lpstr>
      <vt:lpstr>Презентация PowerPoint</vt:lpstr>
      <vt:lpstr>Актуальность экологической проблемы современности</vt:lpstr>
      <vt:lpstr>Презентация PowerPoint</vt:lpstr>
      <vt:lpstr>Ученые-исследователи экологии</vt:lpstr>
      <vt:lpstr>Презентация PowerPoint</vt:lpstr>
      <vt:lpstr>Структура экологического права</vt:lpstr>
      <vt:lpstr>Презентация PowerPoint</vt:lpstr>
      <vt:lpstr>Презентация PowerPoint</vt:lpstr>
      <vt:lpstr>Презентация PowerPoint</vt:lpstr>
      <vt:lpstr>Презентация PowerPoint</vt:lpstr>
      <vt:lpstr>Глава 3. Перспективы экологического будущего России</vt:lpstr>
      <vt:lpstr>Данное школьное исследование позволило рассмотреть устройство международного права, а также перспективы дальнейшей деятельности по охране природы.  Оно может быть использовано при проведении уроков обществознания, биологии и химии. Созданные графики могут быть наглядным примером для изучения экологического права.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Международное экологическое право как перспектива лучшего будущего</dc:title>
  <dc:creator/>
  <cp:lastModifiedBy>Александр А. Чудецкий</cp:lastModifiedBy>
  <cp:revision>10</cp:revision>
  <dcterms:created xsi:type="dcterms:W3CDTF">2012-07-30T23:42:41Z</dcterms:created>
  <dcterms:modified xsi:type="dcterms:W3CDTF">2017-03-03T09:12:54Z</dcterms:modified>
</cp:coreProperties>
</file>